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691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1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9.png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25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4675" y="4923383"/>
            <a:ext cx="5962650" cy="16796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95437" y="1944141"/>
            <a:ext cx="9001125" cy="21029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5520"/>
              </a:lnSpc>
            </a:pPr>
            <a:r>
              <a:rPr sz="4800" b="0" i="0" u="none">
                <a:solidFill>
                  <a:srgbClr val="F8FAFC"/>
                </a:solidFill>
                <a:latin typeface="Poppins ExtraBold"/>
              </a:rPr>
              <a:t>Breaking Bad: Detoxification &amp; Model Safety in NLP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09750" y="4237583"/>
            <a:ext cx="85725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0" i="0" u="none">
                <a:solidFill>
                  <a:srgbClr val="94A3B8"/>
                </a:solidFill>
                <a:latin typeface="Inter"/>
              </a:rPr>
              <a:t>Uncovering Adversarial Vulnerabilities, Toxic Tokens &amp; Activation Steering in LLMs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7100" y="5123408"/>
            <a:ext cx="133350" cy="1524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600450" y="52758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600450" y="5029209"/>
            <a:ext cx="318010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dirty="0" smtClean="0">
                <a:solidFill>
                  <a:srgbClr val="FFFF00"/>
                </a:solidFill>
              </a:rPr>
              <a:t>Submitted By:</a:t>
            </a:r>
          </a:p>
          <a:p>
            <a:pPr algn="just"/>
            <a:r>
              <a:rPr lang="en-US" dirty="0" err="1" smtClean="0">
                <a:solidFill>
                  <a:schemeClr val="bg1"/>
                </a:solidFill>
              </a:rPr>
              <a:t>Md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Mehedi</a:t>
            </a:r>
            <a:r>
              <a:rPr lang="en-US" dirty="0" smtClean="0">
                <a:solidFill>
                  <a:schemeClr val="bg1"/>
                </a:solidFill>
              </a:rPr>
              <a:t> Hasan</a:t>
            </a:r>
          </a:p>
          <a:p>
            <a:pPr algn="just"/>
            <a:r>
              <a:rPr lang="en-US" dirty="0" smtClean="0">
                <a:solidFill>
                  <a:schemeClr val="bg1"/>
                </a:solidFill>
              </a:rPr>
              <a:t>ID: 0242220005101432</a:t>
            </a:r>
          </a:p>
          <a:p>
            <a:pPr algn="just"/>
            <a:r>
              <a:rPr lang="en-US" dirty="0" smtClean="0">
                <a:solidFill>
                  <a:schemeClr val="bg1"/>
                </a:solidFill>
              </a:rPr>
              <a:t>Department of CSE</a:t>
            </a:r>
          </a:p>
          <a:p>
            <a:pPr algn="just"/>
            <a:r>
              <a:rPr lang="en-US" dirty="0" smtClean="0">
                <a:solidFill>
                  <a:schemeClr val="bg1"/>
                </a:solidFill>
              </a:rPr>
              <a:t>Daffodil International University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024062"/>
            <a:ext cx="5324475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6562" y="604837"/>
            <a:ext cx="1014412" cy="2857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6025" y="2033587"/>
            <a:ext cx="5305425" cy="3600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23925" y="2287488"/>
            <a:ext cx="4981575" cy="7768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39"/>
              </a:lnSpc>
            </a:pPr>
            <a:r>
              <a:rPr sz="1275" b="1" i="0" u="none">
                <a:solidFill>
                  <a:srgbClr val="CBD5E1"/>
                </a:solidFill>
                <a:latin typeface="Inter"/>
              </a:rPr>
              <a:t>Emergence of Toxicity:</a:t>
            </a:r>
            <a:r>
              <a:rPr sz="1275" b="0" i="0" u="none">
                <a:solidFill>
                  <a:srgbClr val="CBD5E1"/>
                </a:solidFill>
                <a:latin typeface="Inter"/>
              </a:rPr>
              <a:t> Large Language Models (LLMs) can generate harmful, toxic, or biased outputs despite post-training alignment.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3925" y="3254871"/>
            <a:ext cx="4981575" cy="5179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39"/>
              </a:lnSpc>
            </a:pPr>
            <a:r>
              <a:rPr sz="1275" b="1" i="0" u="none">
                <a:solidFill>
                  <a:srgbClr val="CBD5E1"/>
                </a:solidFill>
                <a:latin typeface="Inter"/>
              </a:rPr>
              <a:t>Adversarial Vulnerability:</a:t>
            </a:r>
            <a:r>
              <a:rPr sz="1275" b="0" i="0" u="none">
                <a:solidFill>
                  <a:srgbClr val="CBD5E1"/>
                </a:solidFill>
                <a:latin typeface="Inter"/>
              </a:rPr>
              <a:t> Attackers construct specific prompt vectors ("Jailbreaks") to bypass model safety guardrails.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3925" y="3963292"/>
            <a:ext cx="4981575" cy="5179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39"/>
              </a:lnSpc>
            </a:pPr>
            <a:r>
              <a:rPr sz="1275" b="1" i="0" u="none">
                <a:solidFill>
                  <a:srgbClr val="CBD5E1"/>
                </a:solidFill>
                <a:latin typeface="Inter"/>
              </a:rPr>
              <a:t>The "Bad Token" Problem:</a:t>
            </a:r>
            <a:r>
              <a:rPr sz="1275" b="0" i="0" u="none">
                <a:solidFill>
                  <a:srgbClr val="CBD5E1"/>
                </a:solidFill>
                <a:latin typeface="Inter"/>
              </a:rPr>
              <a:t> Specific internal activations correlate directly with toxic output generation in deep layers.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23925" y="4671714"/>
            <a:ext cx="4981575" cy="5179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39"/>
              </a:lnSpc>
            </a:pPr>
            <a:r>
              <a:rPr sz="1275" b="1" i="0" u="none">
                <a:solidFill>
                  <a:srgbClr val="CBD5E1"/>
                </a:solidFill>
                <a:latin typeface="Inter"/>
              </a:rPr>
              <a:t>Research Objective:</a:t>
            </a:r>
            <a:r>
              <a:rPr sz="1275" b="0" i="0" u="none">
                <a:solidFill>
                  <a:srgbClr val="CBD5E1"/>
                </a:solidFill>
                <a:latin typeface="Inter"/>
              </a:rPr>
              <a:t> Identify, isolate, and steer toxicity directions without degrading general benchmark capabilities.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025" y="2320825"/>
            <a:ext cx="190500" cy="2000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1025" y="3288208"/>
            <a:ext cx="190500" cy="2000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1025" y="3996630"/>
            <a:ext cx="190500" cy="2000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1025" y="4705052"/>
            <a:ext cx="190500" cy="20002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10553" y="285749"/>
            <a:ext cx="11581447" cy="5238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F8FAFC"/>
                </a:solidFill>
                <a:latin typeface="Poppins"/>
              </a:rPr>
              <a:t>The Dark Side of Language Models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96562" y="609580"/>
            <a:ext cx="1114581" cy="276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566987"/>
            <a:ext cx="3524250" cy="25336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3875" y="2566987"/>
            <a:ext cx="3524250" cy="25336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6725" y="2566987"/>
            <a:ext cx="3524250" cy="25336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96562" y="604837"/>
            <a:ext cx="1014412" cy="2857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7250" y="2843212"/>
            <a:ext cx="571500" cy="5715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57250" y="3586162"/>
            <a:ext cx="312039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F1F5F9"/>
                </a:solidFill>
                <a:latin typeface="Poppins"/>
              </a:rPr>
              <a:t>Jailbreak Prompts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7250" y="3967162"/>
            <a:ext cx="2971800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0" i="0" u="none">
                <a:solidFill>
                  <a:srgbClr val="94A3B8"/>
                </a:solidFill>
                <a:latin typeface="Inter"/>
              </a:rPr>
              <a:t>Adversarial prompts exploit roleplay scenarios or suffixed strings to override system prompt safety instructions and force unsafe responses.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10100" y="2843212"/>
            <a:ext cx="571500" cy="5715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610100" y="3586162"/>
            <a:ext cx="312039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F1F5F9"/>
                </a:solidFill>
                <a:latin typeface="Poppins"/>
              </a:rPr>
              <a:t>Corpus Poisoning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10100" y="3967162"/>
            <a:ext cx="2971800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0" i="0" u="none">
                <a:solidFill>
                  <a:srgbClr val="94A3B8"/>
                </a:solidFill>
                <a:latin typeface="Inter"/>
              </a:rPr>
              <a:t>Pre-training datasets contain unfiltered web text, embedding implicit demographic bias, profanity, and misinformation deep into model weights.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62950" y="2843212"/>
            <a:ext cx="571500" cy="5715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362950" y="3586162"/>
            <a:ext cx="312039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i="0" u="none">
                <a:solidFill>
                  <a:srgbClr val="F1F5F9"/>
                </a:solidFill>
                <a:latin typeface="Poppins"/>
              </a:rPr>
              <a:t>Hallucinated Toxicity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62950" y="3967162"/>
            <a:ext cx="2971800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125" b="0" i="0" u="none">
                <a:solidFill>
                  <a:srgbClr val="94A3B8"/>
                </a:solidFill>
                <a:latin typeface="Inter"/>
              </a:rPr>
              <a:t>Models trigger inappropriate content during long-context generation when conditioned on ambiguous or adversarial prefix context.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9650" y="2976562"/>
            <a:ext cx="266700" cy="3048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62500" y="2976562"/>
            <a:ext cx="266700" cy="30480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77250" y="2976562"/>
            <a:ext cx="342900" cy="3048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81025" y="485775"/>
            <a:ext cx="11581447" cy="5238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F8FAFC"/>
                </a:solidFill>
                <a:latin typeface="Poppins"/>
              </a:rPr>
              <a:t>How Bad Behaviors Manifest in NLP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505365" y="609580"/>
            <a:ext cx="1114581" cy="276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806303"/>
            <a:ext cx="5324475" cy="2055018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806303"/>
            <a:ext cx="5324475" cy="2055018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6562" y="604837"/>
            <a:ext cx="1014412" cy="285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76300" y="3101578"/>
            <a:ext cx="4970621" cy="314325"/>
          </a:xfrm>
          <a:prstGeom prst="rect">
            <a:avLst/>
          </a:prstGeom>
          <a:noFill/>
        </p:spPr>
        <p:txBody>
          <a:bodyPr wrap="square" lIns="26670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38BDF8"/>
                </a:solidFill>
                <a:latin typeface="Poppins"/>
              </a:rPr>
              <a:t>Residual Stream Vectors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6300" y="3530203"/>
            <a:ext cx="4733925" cy="10358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39"/>
              </a:lnSpc>
            </a:pPr>
            <a:r>
              <a:rPr sz="1275" b="0" i="0" u="none">
                <a:solidFill>
                  <a:srgbClr val="94A3B8"/>
                </a:solidFill>
                <a:latin typeface="Inter"/>
              </a:rPr>
              <a:t>Toxicity is not localized in a single layer or neuron. Instead, harmful generation corresponds to specific high-dimensional direction vectors propagating through the model's residual stream during forward passes.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1775" y="3101578"/>
            <a:ext cx="4970621" cy="314325"/>
          </a:xfrm>
          <a:prstGeom prst="rect">
            <a:avLst/>
          </a:prstGeom>
          <a:noFill/>
        </p:spPr>
        <p:txBody>
          <a:bodyPr wrap="square" lIns="20955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38BDF8"/>
                </a:solidFill>
                <a:latin typeface="Poppins"/>
              </a:rPr>
              <a:t>Sparse Autoencoders (SAE)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1775" y="3530203"/>
            <a:ext cx="4733925" cy="10358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39"/>
              </a:lnSpc>
            </a:pPr>
            <a:r>
              <a:rPr sz="1275" b="0" i="0" u="none">
                <a:solidFill>
                  <a:srgbClr val="94A3B8"/>
                </a:solidFill>
                <a:latin typeface="Inter"/>
              </a:rPr>
              <a:t>Standard neurons suffer from polysemanticity (neurons firing for multiple unrelated concepts). SAEs disentangle these features into individual, highly interpretable "toxic feature directions."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300" y="3149203"/>
            <a:ext cx="266700" cy="20955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1775" y="3149203"/>
            <a:ext cx="209550" cy="2095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81025" y="485775"/>
            <a:ext cx="11581447" cy="5238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F8FAFC"/>
                </a:solidFill>
                <a:latin typeface="Poppins"/>
              </a:rPr>
              <a:t>Anatomy of "Bad Tokens" in Latent Space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34893" y="604837"/>
            <a:ext cx="1114581" cy="285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024062"/>
            <a:ext cx="5324475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7512" y="604837"/>
            <a:ext cx="1033462" cy="2857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550" y="2033587"/>
            <a:ext cx="5305425" cy="3600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29400" y="2771179"/>
            <a:ext cx="4981575" cy="5179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39"/>
              </a:lnSpc>
            </a:pPr>
            <a:r>
              <a:rPr sz="1275" b="1" i="0" u="none">
                <a:solidFill>
                  <a:srgbClr val="CBD5E1"/>
                </a:solidFill>
                <a:latin typeface="Inter"/>
              </a:rPr>
              <a:t>Targeted Subtraction:</a:t>
            </a:r>
            <a:r>
              <a:rPr sz="1275" b="0" i="0" u="none">
                <a:solidFill>
                  <a:srgbClr val="CBD5E1"/>
                </a:solidFill>
                <a:latin typeface="Inter"/>
              </a:rPr>
              <a:t> Subtracting decoder vectors of toxic features from activation streams during inference.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3479601"/>
            <a:ext cx="4981575" cy="5179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39"/>
              </a:lnSpc>
            </a:pPr>
            <a:r>
              <a:rPr sz="1275" b="1" i="0" u="none">
                <a:solidFill>
                  <a:srgbClr val="CBD5E1"/>
                </a:solidFill>
                <a:latin typeface="Inter"/>
              </a:rPr>
              <a:t>Surgical Precision:</a:t>
            </a:r>
            <a:r>
              <a:rPr sz="1275" b="0" i="0" u="none">
                <a:solidFill>
                  <a:srgbClr val="CBD5E1"/>
                </a:solidFill>
                <a:latin typeface="Inter"/>
              </a:rPr>
              <a:t> Intervening only when toxicity thresholds fire, preventing over-refusal on benign prompts.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29400" y="4188023"/>
            <a:ext cx="4981575" cy="5179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39"/>
              </a:lnSpc>
            </a:pPr>
            <a:r>
              <a:rPr sz="1275" b="1" i="0" u="none">
                <a:solidFill>
                  <a:srgbClr val="CBD5E1"/>
                </a:solidFill>
                <a:latin typeface="Inter"/>
              </a:rPr>
              <a:t>Zero Retraining Required:</a:t>
            </a:r>
            <a:r>
              <a:rPr sz="1275" b="0" i="0" u="none">
                <a:solidFill>
                  <a:srgbClr val="CBD5E1"/>
                </a:solidFill>
                <a:latin typeface="Inter"/>
              </a:rPr>
              <a:t> Modifies internal hidden states dynamically without changing model parameters.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6500" y="2804517"/>
            <a:ext cx="190500" cy="20002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6500" y="3512939"/>
            <a:ext cx="190500" cy="2000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6500" y="4221360"/>
            <a:ext cx="238125" cy="2000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81025" y="485775"/>
            <a:ext cx="11581447" cy="5238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F8FAFC"/>
                </a:solidFill>
                <a:latin typeface="Poppins"/>
              </a:rPr>
              <a:t>Detoxification via Activation Steering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77512" y="619123"/>
            <a:ext cx="1114581" cy="276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1295400"/>
            <a:ext cx="11029950" cy="50768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7512" y="604837"/>
            <a:ext cx="1033462" cy="2857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4381500"/>
            <a:ext cx="11029950" cy="7048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5375" y="4543425"/>
            <a:ext cx="142875" cy="1428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1025" y="485775"/>
            <a:ext cx="11581447" cy="5238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F8FAFC"/>
                </a:solidFill>
                <a:latin typeface="Poppins"/>
              </a:rPr>
              <a:t>Toxicity Reduction vs. Model Knowledge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77512" y="604837"/>
            <a:ext cx="1114581" cy="4048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050" y="3306216"/>
            <a:ext cx="304800" cy="3048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8819" y="3306216"/>
            <a:ext cx="304800" cy="3048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6588" y="3306216"/>
            <a:ext cx="304800" cy="3048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84357" y="3306216"/>
            <a:ext cx="304800" cy="3048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1025" y="3106191"/>
            <a:ext cx="2426493" cy="1740991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48794" y="3106191"/>
            <a:ext cx="2426493" cy="1740991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16563" y="3106191"/>
            <a:ext cx="2426493" cy="1740991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84332" y="3106191"/>
            <a:ext cx="2426493" cy="1740991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77512" y="604837"/>
            <a:ext cx="1033462" cy="28575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81025" y="3487191"/>
            <a:ext cx="11029950" cy="38100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81050" y="3753891"/>
            <a:ext cx="2127765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1" i="0" u="none">
                <a:solidFill>
                  <a:srgbClr val="F8FAFC"/>
                </a:solidFill>
                <a:latin typeface="Poppins"/>
              </a:rPr>
              <a:t>Feature Extraction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1050" y="4087266"/>
            <a:ext cx="2026443" cy="55989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70"/>
              </a:lnSpc>
            </a:pPr>
            <a:r>
              <a:rPr sz="1050" b="0" i="0" u="none">
                <a:solidFill>
                  <a:srgbClr val="94A3B8"/>
                </a:solidFill>
                <a:latin typeface="Inter"/>
              </a:rPr>
              <a:t>Train Sparse Autoencoders on residual stream activations across target LLM layers.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48819" y="3753891"/>
            <a:ext cx="2127765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1" i="0" u="none">
                <a:solidFill>
                  <a:srgbClr val="F8FAFC"/>
                </a:solidFill>
                <a:latin typeface="Poppins"/>
              </a:rPr>
              <a:t>Toxicity Tagging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48819" y="4087266"/>
            <a:ext cx="2026443" cy="55989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70"/>
              </a:lnSpc>
            </a:pPr>
            <a:r>
              <a:rPr sz="1050" b="0" i="0" u="none">
                <a:solidFill>
                  <a:srgbClr val="94A3B8"/>
                </a:solidFill>
                <a:latin typeface="Inter"/>
              </a:rPr>
              <a:t>Isolate SAE latent features that correlate significantly with toxic dataset prompts.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16588" y="3753891"/>
            <a:ext cx="2127765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1" i="0" u="none">
                <a:solidFill>
                  <a:srgbClr val="F8FAFC"/>
                </a:solidFill>
                <a:latin typeface="Poppins"/>
              </a:rPr>
              <a:t>Real-time Steering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16588" y="4087266"/>
            <a:ext cx="2026443" cy="55989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70"/>
              </a:lnSpc>
            </a:pPr>
            <a:r>
              <a:rPr sz="1050" b="0" i="0" u="none">
                <a:solidFill>
                  <a:srgbClr val="94A3B8"/>
                </a:solidFill>
                <a:latin typeface="Inter"/>
              </a:rPr>
              <a:t>Apply dynamic activation clamping during live inference token generation.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384357" y="3753891"/>
            <a:ext cx="2127765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1" i="0" u="none">
                <a:solidFill>
                  <a:srgbClr val="F8FAFC"/>
                </a:solidFill>
                <a:latin typeface="Poppins"/>
              </a:rPr>
              <a:t>Safety Auditing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84357" y="4087266"/>
            <a:ext cx="2026443" cy="55989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70"/>
              </a:lnSpc>
            </a:pPr>
            <a:r>
              <a:rPr sz="1050" b="0" i="0" u="none">
                <a:solidFill>
                  <a:srgbClr val="94A3B8"/>
                </a:solidFill>
                <a:latin typeface="Inter"/>
              </a:rPr>
              <a:t>Continuously benchmark against red-teaming datasets to prevent regression.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81025" y="485775"/>
            <a:ext cx="11581447" cy="5238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F8FAFC"/>
                </a:solidFill>
                <a:latin typeface="Poppins"/>
              </a:rPr>
              <a:t>Building Future-Proof AI Guardrails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553013" y="590490"/>
            <a:ext cx="1114581" cy="4191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50581" y="1996380"/>
            <a:ext cx="6690836" cy="6463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sz="4200" b="1" i="0" u="none" dirty="0" smtClean="0">
                <a:solidFill>
                  <a:srgbClr val="F8FAFC"/>
                </a:solidFill>
                <a:latin typeface="Poppins"/>
              </a:rPr>
              <a:t>Have </a:t>
            </a:r>
            <a:r>
              <a:rPr lang="en-US" sz="4200" b="1" dirty="0" smtClean="0">
                <a:solidFill>
                  <a:srgbClr val="F8FAFC"/>
                </a:solidFill>
                <a:latin typeface="Poppins"/>
              </a:rPr>
              <a:t>you any </a:t>
            </a:r>
            <a:r>
              <a:rPr sz="4200" b="1" i="0" u="none" dirty="0" smtClean="0">
                <a:solidFill>
                  <a:srgbClr val="F8FAFC"/>
                </a:solidFill>
                <a:latin typeface="Poppins"/>
              </a:rPr>
              <a:t>Questions</a:t>
            </a:r>
            <a:r>
              <a:rPr lang="en-US" sz="4200" b="1" i="0" u="none" dirty="0" smtClean="0">
                <a:solidFill>
                  <a:srgbClr val="F8FAFC"/>
                </a:solidFill>
                <a:latin typeface="Poppins"/>
              </a:rPr>
              <a:t>?</a:t>
            </a:r>
            <a:endParaRPr sz="4200" b="1" i="0" u="none" dirty="0">
              <a:solidFill>
                <a:srgbClr val="F8FAFC"/>
              </a:solidFill>
              <a:latin typeface="Poppin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09886" y="5701605"/>
            <a:ext cx="63722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0" i="0" u="none" dirty="0">
                <a:solidFill>
                  <a:srgbClr val="94A3B8"/>
                </a:solidFill>
                <a:latin typeface="Inter"/>
              </a:rPr>
              <a:t>Thank you for attending our NLP presentation on </a:t>
            </a:r>
            <a:r>
              <a:rPr sz="1500" b="1" i="0" u="none" dirty="0">
                <a:solidFill>
                  <a:srgbClr val="94A3B8"/>
                </a:solidFill>
                <a:latin typeface="Inter"/>
              </a:rPr>
              <a:t>Breaking Bad</a:t>
            </a:r>
            <a:r>
              <a:rPr sz="1500" b="0" i="0" u="none" dirty="0">
                <a:solidFill>
                  <a:srgbClr val="94A3B8"/>
                </a:solidFill>
                <a:latin typeface="Inter"/>
              </a:rPr>
              <a:t>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598" y="2757011"/>
            <a:ext cx="2294794" cy="26997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90762" y="3053804"/>
            <a:ext cx="7610475" cy="78477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2290762" y="3829050"/>
            <a:ext cx="7610475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2290762" y="3829050"/>
            <a:ext cx="7610475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4231"/>
            <a:ext cx="12192000" cy="685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387</Words>
  <Application>Microsoft Office PowerPoint</Application>
  <PresentationFormat>Widescreen</PresentationFormat>
  <Paragraphs>40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Inter</vt:lpstr>
      <vt:lpstr>Poppins</vt:lpstr>
      <vt:lpstr>Poppins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new</dc:creator>
  <cp:keywords/>
  <dc:description>generated using python-pptx</dc:description>
  <cp:lastModifiedBy>new</cp:lastModifiedBy>
  <cp:revision>3</cp:revision>
  <dcterms:created xsi:type="dcterms:W3CDTF">2013-01-27T09:14:16Z</dcterms:created>
  <dcterms:modified xsi:type="dcterms:W3CDTF">2026-08-31T07:15:12Z</dcterms:modified>
  <cp:category/>
</cp:coreProperties>
</file>