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7" r:id="rId3"/>
    <p:sldId id="257" r:id="rId4"/>
    <p:sldId id="256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28574" rIns="28574"/>
          <a:lstStyle/>
          <a:p>
            <a:endParaRPr sz="1125"/>
          </a:p>
        </p:txBody>
      </p:sp>
      <p:sp>
        <p:nvSpPr>
          <p:cNvPr id="1048580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28574" rIns="28574"/>
          <a:lstStyle/>
          <a:p>
            <a:endParaRPr sz="1125"/>
          </a:p>
        </p:txBody>
      </p:sp>
      <p:sp>
        <p:nvSpPr>
          <p:cNvPr id="10485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832478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3981" y="5758661"/>
            <a:ext cx="4650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CPU Scheduling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593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858" y="1566094"/>
            <a:ext cx="2503714" cy="48936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Priority scheduling is an operating system process that selects and executes processes based on their priority level, with higher-priority processes running first.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8021"/>
            <a:ext cx="9144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atin typeface="Google Sans"/>
              </a:rPr>
              <a:t>Priority scheduling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527" y="1907005"/>
            <a:ext cx="3981450" cy="2514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88788" y="4627693"/>
            <a:ext cx="3490058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p2 &gt; p3 &gt;p1</a:t>
            </a:r>
          </a:p>
          <a:p>
            <a:pPr algn="ctr"/>
            <a:r>
              <a:rPr lang="en-US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Avg</a:t>
            </a:r>
            <a:r>
              <a:rPr 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Wt</a:t>
            </a:r>
            <a:r>
              <a:rPr 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6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7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8021"/>
            <a:ext cx="914400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atin typeface="Google Sans"/>
              </a:rPr>
              <a:t>Priority S</a:t>
            </a:r>
            <a:r>
              <a:rPr lang="en-US" sz="4400" dirty="0" smtClean="0">
                <a:latin typeface="Google Sans"/>
              </a:rPr>
              <a:t>cheduling implementation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44519"/>
            <a:ext cx="3389085" cy="61863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priority_sch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("Number of processes: 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&amp;n);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arrival[n], burst[n], priority[n], done[n], wait[n],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arrival time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burst time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priority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= 0, s = 0, completed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while(completed &lt; n){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-1, best = 999999;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if(!done[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&amp;&amp;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&lt;= t){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if(priority[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&lt; best){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best = 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endParaRPr lang="en-US" sz="1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43943" y="1044519"/>
            <a:ext cx="2866571" cy="48936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if(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-1){ t++; continue;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[s++] = idx+1;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t -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t += 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1;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completed++;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float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+=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/= n;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nPriority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Scheduling Result:\n");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Arrival=%d Burst=%d Priority=%d Wait=%d\n", i+1,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("Sequence: 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nAverage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Waiting Time=%.2f\n\n",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371" y="1070655"/>
            <a:ext cx="3178629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8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Group Information :"/>
          <p:cNvSpPr txBox="1"/>
          <p:nvPr/>
        </p:nvSpPr>
        <p:spPr>
          <a:xfrm>
            <a:off x="637402" y="1277183"/>
            <a:ext cx="2397449" cy="573234"/>
          </a:xfrm>
          <a:prstGeom prst="rect">
            <a:avLst/>
          </a:prstGeom>
          <a:ln w="12700">
            <a:miter lim="400000"/>
          </a:ln>
        </p:spPr>
        <p:txBody>
          <a:bodyPr wrap="none" lIns="28574" rIns="28574">
            <a:spAutoFit/>
          </a:bodyPr>
          <a:lstStyle>
            <a:lvl1pPr>
              <a:defRPr sz="5000" b="1">
                <a:solidFill>
                  <a:srgbClr val="FFFFFF"/>
                </a:solidFill>
              </a:defRPr>
            </a:lvl1pPr>
          </a:lstStyle>
          <a:p>
            <a:r>
              <a:rPr lang="en-US" sz="3125" dirty="0" smtClean="0"/>
              <a:t>Submitted By</a:t>
            </a:r>
            <a:r>
              <a:rPr sz="3125" dirty="0" smtClean="0"/>
              <a:t>:</a:t>
            </a:r>
            <a:endParaRPr sz="3125" dirty="0"/>
          </a:p>
        </p:txBody>
      </p:sp>
      <p:sp>
        <p:nvSpPr>
          <p:cNvPr id="1048585" name="Name :                ID :…"/>
          <p:cNvSpPr txBox="1"/>
          <p:nvPr/>
        </p:nvSpPr>
        <p:spPr>
          <a:xfrm>
            <a:off x="818605" y="2560551"/>
            <a:ext cx="7550332" cy="1412694"/>
          </a:xfrm>
          <a:prstGeom prst="rect">
            <a:avLst/>
          </a:prstGeom>
          <a:ln w="12700">
            <a:miter lim="400000"/>
          </a:ln>
        </p:spPr>
        <p:txBody>
          <a:bodyPr wrap="square" lIns="28574" rIns="28574">
            <a:spAutoFit/>
          </a:bodyPr>
          <a:lstStyle/>
          <a:p>
            <a:pPr lvl="4"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sz="1875" dirty="0" smtClean="0"/>
              <a:t>Name </a:t>
            </a:r>
            <a:r>
              <a:rPr sz="1875" dirty="0"/>
              <a:t>:                </a:t>
            </a:r>
            <a:r>
              <a:rPr lang="en-US" sz="1875" dirty="0" smtClean="0"/>
              <a:t>                          </a:t>
            </a:r>
            <a:r>
              <a:rPr sz="1875" dirty="0" smtClean="0"/>
              <a:t>ID </a:t>
            </a:r>
            <a:r>
              <a:rPr sz="1875" dirty="0"/>
              <a:t>: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875" dirty="0" smtClean="0"/>
              <a:t>                                 </a:t>
            </a:r>
            <a:r>
              <a:rPr sz="1875" dirty="0" smtClean="0"/>
              <a:t>————           </a:t>
            </a:r>
            <a:r>
              <a:rPr lang="en-US" sz="1875" dirty="0" smtClean="0"/>
              <a:t>          </a:t>
            </a:r>
            <a:r>
              <a:rPr sz="1875" dirty="0" smtClean="0"/>
              <a:t>  </a:t>
            </a:r>
            <a:r>
              <a:rPr lang="en-US" sz="1875" dirty="0" smtClean="0"/>
              <a:t>               </a:t>
            </a:r>
            <a:r>
              <a:rPr sz="1875" dirty="0" smtClean="0"/>
              <a:t>———-</a:t>
            </a:r>
            <a:endParaRPr sz="1875" dirty="0"/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875" dirty="0" smtClean="0"/>
              <a:t>                    </a:t>
            </a:r>
            <a:r>
              <a:rPr sz="2200" dirty="0" smtClean="0">
                <a:latin typeface="Comic Sans MS" panose="030F0702030302020204" pitchFamily="66" charset="0"/>
              </a:rPr>
              <a:t>Md</a:t>
            </a:r>
            <a:r>
              <a:rPr sz="2200" dirty="0">
                <a:latin typeface="Comic Sans MS" panose="030F0702030302020204" pitchFamily="66" charset="0"/>
              </a:rPr>
              <a:t>. </a:t>
            </a:r>
            <a:r>
              <a:rPr sz="2200" dirty="0" err="1">
                <a:latin typeface="Comic Sans MS" panose="030F0702030302020204" pitchFamily="66" charset="0"/>
              </a:rPr>
              <a:t>Mehedi</a:t>
            </a:r>
            <a:r>
              <a:rPr sz="2200" dirty="0">
                <a:latin typeface="Comic Sans MS" panose="030F0702030302020204" pitchFamily="66" charset="0"/>
              </a:rPr>
              <a:t> </a:t>
            </a:r>
            <a:r>
              <a:rPr sz="2200" dirty="0" err="1">
                <a:latin typeface="Comic Sans MS" panose="030F0702030302020204" pitchFamily="66" charset="0"/>
              </a:rPr>
              <a:t>Hasan</a:t>
            </a:r>
            <a:r>
              <a:rPr sz="2200" dirty="0"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latin typeface="Comic Sans MS" panose="030F0702030302020204" pitchFamily="66" charset="0"/>
              </a:rPr>
              <a:t>            </a:t>
            </a:r>
            <a:r>
              <a:rPr sz="2200" dirty="0" smtClean="0">
                <a:latin typeface="Comic Sans MS" panose="030F0702030302020204" pitchFamily="66" charset="0"/>
              </a:rPr>
              <a:t>0242220005101432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200" dirty="0" smtClean="0">
                <a:sym typeface="Georgia"/>
              </a:rPr>
              <a:t>                            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5062168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8275" y="1453733"/>
            <a:ext cx="3537284" cy="5257800"/>
          </a:xfrm>
        </p:spPr>
        <p:txBody>
          <a:bodyPr>
            <a:noAutofit/>
          </a:bodyPr>
          <a:lstStyle/>
          <a:p>
            <a:r>
              <a:rPr sz="2400" dirty="0" smtClean="0">
                <a:latin typeface="Comic Sans MS" panose="030F0702030302020204" pitchFamily="66" charset="0"/>
              </a:rPr>
              <a:t>CPU </a:t>
            </a:r>
            <a:r>
              <a:rPr sz="2400" dirty="0">
                <a:latin typeface="Comic Sans MS" panose="030F0702030302020204" pitchFamily="66" charset="0"/>
              </a:rPr>
              <a:t>scheduling manages process execution order.</a:t>
            </a:r>
          </a:p>
          <a:p>
            <a:r>
              <a:rPr sz="2400" dirty="0" smtClean="0">
                <a:latin typeface="Comic Sans MS" panose="030F0702030302020204" pitchFamily="66" charset="0"/>
              </a:rPr>
              <a:t> </a:t>
            </a:r>
            <a:r>
              <a:rPr sz="2400" dirty="0">
                <a:latin typeface="Comic Sans MS" panose="030F0702030302020204" pitchFamily="66" charset="0"/>
              </a:rPr>
              <a:t>Simulator demonstrates effects on waiting time &amp; execution.</a:t>
            </a:r>
          </a:p>
          <a:p>
            <a:r>
              <a:rPr sz="2400" dirty="0" smtClean="0">
                <a:latin typeface="Comic Sans MS" panose="030F0702030302020204" pitchFamily="66" charset="0"/>
              </a:rPr>
              <a:t> </a:t>
            </a:r>
            <a:r>
              <a:rPr sz="2400" dirty="0">
                <a:latin typeface="Comic Sans MS" panose="030F0702030302020204" pitchFamily="66" charset="0"/>
              </a:rPr>
              <a:t>Algorithms implemented: FCFS, SJF, RR, Priority.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1660275"/>
            <a:ext cx="5197644" cy="443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07" y="1374543"/>
            <a:ext cx="6401693" cy="47504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9739" y="2010848"/>
            <a:ext cx="2502568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The </a:t>
            </a:r>
            <a:r>
              <a:rPr lang="en-US" sz="2000" b="1" dirty="0">
                <a:latin typeface="Comic Sans MS" panose="030F0702030302020204" pitchFamily="66" charset="0"/>
              </a:rPr>
              <a:t>First-Come, First-Served (FCFS)</a:t>
            </a:r>
            <a:r>
              <a:rPr lang="en-US" sz="2000" dirty="0">
                <a:latin typeface="Comic Sans MS" panose="030F0702030302020204" pitchFamily="66" charset="0"/>
              </a:rPr>
              <a:t> scheduling process is a simple, non-preemptive algorithm that executes processes in the exact order they arrive in the ready queue</a:t>
            </a:r>
            <a:r>
              <a:rPr lang="en-US" sz="2000" dirty="0">
                <a:solidFill>
                  <a:srgbClr val="E6E8F0"/>
                </a:solidFill>
                <a:latin typeface="Comic Sans MS" panose="030F0702030302020204" pitchFamily="66" charset="0"/>
              </a:rPr>
              <a:t>. 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4326" y="296325"/>
            <a:ext cx="3225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 </a:t>
            </a:r>
            <a:endParaRPr lang="en-US" sz="3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7881"/>
            <a:ext cx="9144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First-Come, First-Served (FCFS)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238649"/>
            <a:ext cx="91440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FCFS implementation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1" y="1323256"/>
            <a:ext cx="2627085" cy="57861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dirty="0"/>
              <a:t>void </a:t>
            </a:r>
            <a:r>
              <a:rPr lang="en-US" sz="1300" dirty="0" err="1"/>
              <a:t>fcfs</a:t>
            </a:r>
            <a:r>
              <a:rPr lang="en-US" sz="1300" dirty="0"/>
              <a:t>() {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int</a:t>
            </a:r>
            <a:r>
              <a:rPr lang="en-US" sz="1300" dirty="0"/>
              <a:t> n;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("Number of processes: ");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scanf</a:t>
            </a:r>
            <a:r>
              <a:rPr lang="en-US" sz="1300" dirty="0"/>
              <a:t>("%d", &amp;n);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int</a:t>
            </a:r>
            <a:r>
              <a:rPr lang="en-US" sz="1300" dirty="0"/>
              <a:t> arrival[n], burst[n], start[n], finish[n], wait[n], </a:t>
            </a:r>
            <a:r>
              <a:rPr lang="en-US" sz="1300" dirty="0" err="1"/>
              <a:t>seq</a:t>
            </a:r>
            <a:r>
              <a:rPr lang="en-US" sz="1300" dirty="0"/>
              <a:t>[n];</a:t>
            </a:r>
          </a:p>
          <a:p>
            <a:endParaRPr lang="en-US" sz="1300" dirty="0"/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++){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 = i+1;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("Enter arrival time for </a:t>
            </a:r>
            <a:r>
              <a:rPr lang="en-US" sz="1300" dirty="0" err="1"/>
              <a:t>P%d</a:t>
            </a:r>
            <a:r>
              <a:rPr lang="en-US" sz="1300" dirty="0"/>
              <a:t>: ", i+1);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scanf</a:t>
            </a:r>
            <a:r>
              <a:rPr lang="en-US" sz="1300" dirty="0"/>
              <a:t>("%d", &amp;arrival[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("Enter burst time for </a:t>
            </a:r>
            <a:r>
              <a:rPr lang="en-US" sz="1300" dirty="0" err="1"/>
              <a:t>P%d</a:t>
            </a:r>
            <a:r>
              <a:rPr lang="en-US" sz="1300" dirty="0"/>
              <a:t>: ", i+1);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scanf</a:t>
            </a:r>
            <a:r>
              <a:rPr lang="en-US" sz="1300" dirty="0"/>
              <a:t>("%d", &amp;burst[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</a:t>
            </a:r>
            <a:r>
              <a:rPr lang="en-US" sz="1300" dirty="0" smtClean="0"/>
              <a:t>}</a:t>
            </a:r>
          </a:p>
          <a:p>
            <a:r>
              <a:rPr lang="en-US" sz="1200" dirty="0"/>
              <a:t> </a:t>
            </a:r>
            <a:r>
              <a:rPr lang="en-US" sz="1200" dirty="0" err="1"/>
              <a:t>int</a:t>
            </a:r>
            <a:r>
              <a:rPr lang="en-US" sz="1200" dirty="0"/>
              <a:t> t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if(t &lt; arrival[</a:t>
            </a:r>
            <a:r>
              <a:rPr lang="en-US" sz="1200" dirty="0" err="1"/>
              <a:t>i</a:t>
            </a:r>
            <a:r>
              <a:rPr lang="en-US" sz="1200" dirty="0"/>
              <a:t>]) t = arrival[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start[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t +=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finish[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</a:t>
            </a:r>
            <a:r>
              <a:rPr lang="en-US" sz="1200" dirty="0"/>
              <a:t>] = start[</a:t>
            </a:r>
            <a:r>
              <a:rPr lang="en-US" sz="1200" dirty="0" err="1"/>
              <a:t>i</a:t>
            </a:r>
            <a:r>
              <a:rPr lang="en-US" sz="1200" dirty="0"/>
              <a:t>] - arrival[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smtClean="0"/>
              <a:t>} </a:t>
            </a:r>
            <a:r>
              <a:rPr lang="en-US" sz="1200" dirty="0"/>
              <a:t>}</a:t>
            </a:r>
          </a:p>
          <a:p>
            <a:endParaRPr lang="en-US" sz="1200" dirty="0"/>
          </a:p>
          <a:p>
            <a:endParaRPr lang="en-US" sz="1300" dirty="0"/>
          </a:p>
          <a:p>
            <a:endParaRPr lang="en-US" sz="1300" dirty="0"/>
          </a:p>
          <a:p>
            <a:r>
              <a:rPr lang="en-US" sz="1300" dirty="0"/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8686" y="2226640"/>
            <a:ext cx="2256970" cy="37087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  <a:p>
            <a:r>
              <a:rPr lang="en-US" sz="1300" dirty="0" smtClean="0"/>
              <a:t>float </a:t>
            </a:r>
            <a:r>
              <a:rPr lang="en-US" sz="1300" dirty="0" err="1"/>
              <a:t>avg</a:t>
            </a:r>
            <a:r>
              <a:rPr lang="en-US" sz="1300" dirty="0"/>
              <a:t> = 0;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 </a:t>
            </a:r>
            <a:r>
              <a:rPr lang="en-US" sz="1300" dirty="0" err="1"/>
              <a:t>avg</a:t>
            </a:r>
            <a:r>
              <a:rPr lang="en-US" sz="1300" dirty="0"/>
              <a:t> += wait[</a:t>
            </a:r>
            <a:r>
              <a:rPr lang="en-US" sz="1300" dirty="0" err="1"/>
              <a:t>i</a:t>
            </a:r>
            <a:r>
              <a:rPr lang="en-US" sz="1300" dirty="0"/>
              <a:t>];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avg</a:t>
            </a:r>
            <a:r>
              <a:rPr lang="en-US" sz="1300" dirty="0"/>
              <a:t> /= n;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("\</a:t>
            </a:r>
            <a:r>
              <a:rPr lang="en-US" sz="1300" dirty="0" err="1"/>
              <a:t>nFCFS</a:t>
            </a:r>
            <a:r>
              <a:rPr lang="en-US" sz="1300" dirty="0"/>
              <a:t> Result:\n");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++){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</a:t>
            </a:r>
            <a:r>
              <a:rPr lang="en-US" sz="1300" dirty="0" err="1"/>
              <a:t>P%d</a:t>
            </a:r>
            <a:r>
              <a:rPr lang="en-US" sz="1300" dirty="0"/>
              <a:t> Arrival=%d Burst=%d Wait=%d\n",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], arrival[</a:t>
            </a:r>
            <a:r>
              <a:rPr lang="en-US" sz="1300" dirty="0" err="1"/>
              <a:t>i</a:t>
            </a:r>
            <a:r>
              <a:rPr lang="en-US" sz="1300" dirty="0"/>
              <a:t>], burst[</a:t>
            </a:r>
            <a:r>
              <a:rPr lang="en-US" sz="1300" dirty="0" err="1"/>
              <a:t>i</a:t>
            </a:r>
            <a:r>
              <a:rPr lang="en-US" sz="1300" dirty="0"/>
              <a:t>], wait[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}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("Sequence: ");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 </a:t>
            </a:r>
            <a:r>
              <a:rPr lang="en-US" sz="1300" dirty="0" err="1"/>
              <a:t>printf</a:t>
            </a:r>
            <a:r>
              <a:rPr lang="en-US" sz="1300" dirty="0"/>
              <a:t>("</a:t>
            </a:r>
            <a:r>
              <a:rPr lang="en-US" sz="1300" dirty="0" err="1"/>
              <a:t>P%d</a:t>
            </a:r>
            <a:r>
              <a:rPr lang="en-US" sz="1300" dirty="0"/>
              <a:t> ",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("\</a:t>
            </a:r>
            <a:r>
              <a:rPr lang="en-US" sz="1300" dirty="0" err="1"/>
              <a:t>nAverage</a:t>
            </a:r>
            <a:r>
              <a:rPr lang="en-US" sz="1300" dirty="0"/>
              <a:t> Waiting Time=%.2f\n\n", </a:t>
            </a:r>
            <a:r>
              <a:rPr lang="en-US" sz="1300" dirty="0" err="1"/>
              <a:t>avg</a:t>
            </a:r>
            <a:r>
              <a:rPr lang="en-US" sz="1300" dirty="0"/>
              <a:t>);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57" y="1323256"/>
            <a:ext cx="4248743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7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66078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Shortest Job First </a:t>
            </a: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(SJF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091542"/>
            <a:ext cx="3280230" cy="30469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Shortest job first (SJF) or shortest job next, is a </a:t>
            </a:r>
            <a:r>
              <a:rPr lang="en-US" sz="2400" dirty="0" smtClean="0">
                <a:latin typeface="Comic Sans MS" panose="030F0702030302020204" pitchFamily="66" charset="0"/>
              </a:rPr>
              <a:t>scheduling policy </a:t>
            </a:r>
            <a:r>
              <a:rPr lang="en-US" sz="2400" dirty="0">
                <a:latin typeface="Comic Sans MS" panose="030F0702030302020204" pitchFamily="66" charset="0"/>
              </a:rPr>
              <a:t>that selects the waiting process with the smallest execution time to execute next.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225" y="2093065"/>
            <a:ext cx="6284686" cy="47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99032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SJF  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implementation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25689"/>
            <a:ext cx="2786743" cy="56323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void </a:t>
            </a:r>
            <a:r>
              <a:rPr lang="en-US" sz="1200" dirty="0" err="1"/>
              <a:t>sjf</a:t>
            </a:r>
            <a:r>
              <a:rPr lang="en-US" sz="1200" dirty="0"/>
              <a:t>() {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n;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("Number of processes: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&amp;n);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arrival[n], burst[n], done[n], wait[n], </a:t>
            </a:r>
            <a:r>
              <a:rPr lang="en-US" sz="1200" dirty="0" err="1"/>
              <a:t>seq</a:t>
            </a:r>
            <a:r>
              <a:rPr lang="en-US" sz="1200" dirty="0"/>
              <a:t>[n];</a:t>
            </a:r>
          </a:p>
          <a:p>
            <a:endParaRPr lang="en-US" sz="1200" dirty="0"/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arrival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&amp;arrival[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burst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&amp;burst[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done[</a:t>
            </a:r>
            <a:r>
              <a:rPr lang="en-US" sz="1200" dirty="0" err="1"/>
              <a:t>i</a:t>
            </a:r>
            <a:r>
              <a:rPr lang="en-US" sz="1200" dirty="0"/>
              <a:t>] = 0;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t = 0, completed = 0, s = 0;</a:t>
            </a:r>
          </a:p>
          <a:p>
            <a:endParaRPr lang="en-US" sz="1200" dirty="0"/>
          </a:p>
          <a:p>
            <a:r>
              <a:rPr lang="en-US" sz="1200" dirty="0"/>
              <a:t>    while(completed &lt; n){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idx</a:t>
            </a:r>
            <a:r>
              <a:rPr lang="en-US" sz="1200" dirty="0"/>
              <a:t> = -1, best = 999999;</a:t>
            </a:r>
          </a:p>
          <a:p>
            <a:r>
              <a:rPr lang="en-US" sz="1200" dirty="0"/>
              <a:t>    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    if(!done[</a:t>
            </a:r>
            <a:r>
              <a:rPr lang="en-US" sz="1200" dirty="0" err="1"/>
              <a:t>i</a:t>
            </a:r>
            <a:r>
              <a:rPr lang="en-US" sz="1200" dirty="0"/>
              <a:t>] &amp;&amp; arrival[</a:t>
            </a:r>
            <a:r>
              <a:rPr lang="en-US" sz="1200" dirty="0" err="1"/>
              <a:t>i</a:t>
            </a:r>
            <a:r>
              <a:rPr lang="en-US" sz="1200" dirty="0"/>
              <a:t>] &lt;= t){</a:t>
            </a:r>
          </a:p>
          <a:p>
            <a:r>
              <a:rPr lang="en-US" sz="1200" dirty="0"/>
              <a:t>                if(burst[</a:t>
            </a:r>
            <a:r>
              <a:rPr lang="en-US" sz="1200" dirty="0" err="1"/>
              <a:t>i</a:t>
            </a:r>
            <a:r>
              <a:rPr lang="en-US" sz="1200" dirty="0"/>
              <a:t>] &lt; best){</a:t>
            </a:r>
          </a:p>
          <a:p>
            <a:r>
              <a:rPr lang="en-US" sz="1200" dirty="0"/>
              <a:t>                    best 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            </a:t>
            </a:r>
            <a:r>
              <a:rPr lang="en-US" sz="1200" dirty="0" err="1"/>
              <a:t>idx</a:t>
            </a:r>
            <a:r>
              <a:rPr lang="en-US" sz="1200" dirty="0"/>
              <a:t> = </a:t>
            </a:r>
            <a:r>
              <a:rPr lang="en-US" sz="1200" dirty="0" err="1"/>
              <a:t>i</a:t>
            </a:r>
            <a:r>
              <a:rPr lang="en-US" sz="1200" dirty="0"/>
              <a:t>;</a:t>
            </a:r>
          </a:p>
          <a:p>
            <a:r>
              <a:rPr lang="en-US" sz="1200" dirty="0"/>
              <a:t>                }</a:t>
            </a:r>
          </a:p>
          <a:p>
            <a:r>
              <a:rPr lang="en-US" sz="1200" dirty="0"/>
              <a:t>            }</a:t>
            </a:r>
          </a:p>
          <a:p>
            <a:r>
              <a:rPr lang="en-US" sz="1200" dirty="0"/>
              <a:t>        </a:t>
            </a:r>
            <a:r>
              <a:rPr lang="en-US" sz="1200" dirty="0" smtClean="0"/>
              <a:t>}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786743" y="1399361"/>
            <a:ext cx="2677886" cy="4893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 if(</a:t>
            </a:r>
            <a:r>
              <a:rPr lang="en-US" sz="1200" dirty="0" err="1"/>
              <a:t>idx</a:t>
            </a:r>
            <a:r>
              <a:rPr lang="en-US" sz="1200" dirty="0"/>
              <a:t> == -1){ t++; continue; }</a:t>
            </a:r>
          </a:p>
          <a:p>
            <a:endParaRPr lang="en-US" sz="1200" dirty="0"/>
          </a:p>
          <a:p>
            <a:r>
              <a:rPr lang="en-US" sz="1200" dirty="0"/>
              <a:t>        </a:t>
            </a:r>
            <a:r>
              <a:rPr lang="en-US" sz="1200" dirty="0" err="1"/>
              <a:t>seq</a:t>
            </a:r>
            <a:r>
              <a:rPr lang="en-US" sz="1200" dirty="0"/>
              <a:t>[s++] = idx+1;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idx</a:t>
            </a:r>
            <a:r>
              <a:rPr lang="en-US" sz="1200" dirty="0"/>
              <a:t>] = t - arrival[</a:t>
            </a:r>
            <a:r>
              <a:rPr lang="en-US" sz="1200" dirty="0" err="1"/>
              <a:t>idx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t += burst[</a:t>
            </a:r>
            <a:r>
              <a:rPr lang="en-US" sz="1200" dirty="0" err="1"/>
              <a:t>idx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done[</a:t>
            </a:r>
            <a:r>
              <a:rPr lang="en-US" sz="1200" dirty="0" err="1"/>
              <a:t>idx</a:t>
            </a:r>
            <a:r>
              <a:rPr lang="en-US" sz="1200" dirty="0"/>
              <a:t>] = 1;</a:t>
            </a:r>
          </a:p>
          <a:p>
            <a:r>
              <a:rPr lang="en-US" sz="1200" dirty="0"/>
              <a:t>        completed++;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float </a:t>
            </a:r>
            <a:r>
              <a:rPr lang="en-US" sz="1200" dirty="0" err="1"/>
              <a:t>avg</a:t>
            </a:r>
            <a:r>
              <a:rPr lang="en-US" sz="1200" dirty="0"/>
              <a:t>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 </a:t>
            </a:r>
            <a:r>
              <a:rPr lang="en-US" sz="1200" dirty="0" err="1"/>
              <a:t>avg</a:t>
            </a:r>
            <a:r>
              <a:rPr lang="en-US" sz="1200" dirty="0"/>
              <a:t> += wait[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avg</a:t>
            </a:r>
            <a:r>
              <a:rPr lang="en-US" sz="1200" dirty="0"/>
              <a:t> /= n;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nSJF</a:t>
            </a:r>
            <a:r>
              <a:rPr lang="en-US" sz="1200" dirty="0"/>
              <a:t> Result:\n");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Arrival=%d Burst=%d Wait=%d\n", i+1, arrival[</a:t>
            </a:r>
            <a:r>
              <a:rPr lang="en-US" sz="1200" dirty="0" err="1"/>
              <a:t>i</a:t>
            </a:r>
            <a:r>
              <a:rPr lang="en-US" sz="1200" dirty="0"/>
              <a:t>], burst[</a:t>
            </a:r>
            <a:r>
              <a:rPr lang="en-US" sz="1200" dirty="0" err="1"/>
              <a:t>i</a:t>
            </a:r>
            <a:r>
              <a:rPr lang="en-US" sz="1200" dirty="0"/>
              <a:t>], wait[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("Sequence: 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s;i</a:t>
            </a:r>
            <a:r>
              <a:rPr lang="en-US" sz="1200" dirty="0"/>
              <a:t>++)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", </a:t>
            </a:r>
            <a:r>
              <a:rPr lang="en-US" sz="1200" dirty="0" err="1"/>
              <a:t>seq</a:t>
            </a:r>
            <a:r>
              <a:rPr lang="en-US" sz="1200" dirty="0"/>
              <a:t>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nAverage</a:t>
            </a:r>
            <a:r>
              <a:rPr lang="en-US" sz="1200" dirty="0"/>
              <a:t> Waiting Time=%.2f\n\n", </a:t>
            </a:r>
            <a:r>
              <a:rPr lang="en-US" sz="1200" dirty="0" err="1"/>
              <a:t>avg</a:t>
            </a:r>
            <a:r>
              <a:rPr lang="en-US" sz="1200" dirty="0"/>
              <a:t>);</a:t>
            </a:r>
          </a:p>
          <a:p>
            <a:r>
              <a:rPr lang="en-US" sz="1200" dirty="0"/>
              <a:t>}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100" y="1399361"/>
            <a:ext cx="3762900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1564"/>
            <a:ext cx="9143999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Round Robin Scheduling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206207"/>
            <a:ext cx="2206172" cy="317009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Round robin scheduling is a preemptive CPU scheduling algorithm that allocates a fixed time slice, or "quantum," to each process in a circular queue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08" y="1476374"/>
            <a:ext cx="6638343" cy="49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7678"/>
            <a:ext cx="9143999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Round Robin </a:t>
            </a:r>
            <a:r>
              <a:rPr lang="en-US" sz="5400" dirty="0">
                <a:solidFill>
                  <a:schemeClr val="tx1"/>
                </a:solidFill>
              </a:rPr>
              <a:t>implementation</a:t>
            </a:r>
            <a:endParaRPr lang="en-US" sz="5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64343"/>
            <a:ext cx="2728686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void </a:t>
            </a:r>
            <a:r>
              <a:rPr lang="en-US" sz="1200" dirty="0" err="1"/>
              <a:t>rr</a:t>
            </a:r>
            <a:r>
              <a:rPr lang="en-US" sz="1200" dirty="0"/>
              <a:t>() {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n, q;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("Number of processes: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&amp;n);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arrival[n], burst[n], rem[n], finish[n], wait[n];</a:t>
            </a:r>
          </a:p>
          <a:p>
            <a:endParaRPr lang="en-US" sz="1200" dirty="0"/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arrival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&amp;arrival[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burst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&amp;burst[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rem[</a:t>
            </a:r>
            <a:r>
              <a:rPr lang="en-US" sz="1200" dirty="0" err="1"/>
              <a:t>i</a:t>
            </a:r>
            <a:r>
              <a:rPr lang="en-US" sz="1200" dirty="0"/>
              <a:t>] 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("Enter Quantum: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&amp;q);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t = 0, done = 0;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seq</a:t>
            </a:r>
            <a:r>
              <a:rPr lang="en-US" sz="1200" dirty="0"/>
              <a:t>[999], s = 0;</a:t>
            </a:r>
          </a:p>
          <a:p>
            <a:endParaRPr lang="en-US" sz="1200" dirty="0"/>
          </a:p>
          <a:p>
            <a:r>
              <a:rPr lang="en-US" sz="1200" dirty="0"/>
              <a:t>    while(done &lt; n){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int</a:t>
            </a:r>
            <a:r>
              <a:rPr lang="en-US" sz="1200" dirty="0"/>
              <a:t> used = 0;</a:t>
            </a:r>
          </a:p>
          <a:p>
            <a:endParaRPr lang="en-US" sz="1200" dirty="0"/>
          </a:p>
          <a:p>
            <a:r>
              <a:rPr lang="en-US" sz="1200" dirty="0"/>
              <a:t>    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28686" y="1220037"/>
            <a:ext cx="329474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 if(arrival[</a:t>
            </a:r>
            <a:r>
              <a:rPr lang="en-US" sz="1200" dirty="0" err="1"/>
              <a:t>i</a:t>
            </a:r>
            <a:r>
              <a:rPr lang="en-US" sz="1200" dirty="0"/>
              <a:t>] &lt;= t &amp;&amp; rem[</a:t>
            </a:r>
            <a:r>
              <a:rPr lang="en-US" sz="1200" dirty="0" err="1"/>
              <a:t>i</a:t>
            </a:r>
            <a:r>
              <a:rPr lang="en-US" sz="1200" dirty="0"/>
              <a:t>] &gt; 0){</a:t>
            </a:r>
          </a:p>
          <a:p>
            <a:r>
              <a:rPr lang="en-US" sz="1200" dirty="0"/>
              <a:t>                </a:t>
            </a:r>
            <a:r>
              <a:rPr lang="en-US" sz="1200" dirty="0" err="1"/>
              <a:t>int</a:t>
            </a:r>
            <a:r>
              <a:rPr lang="en-US" sz="1200" dirty="0"/>
              <a:t> run = rem[</a:t>
            </a:r>
            <a:r>
              <a:rPr lang="en-US" sz="1200" dirty="0" err="1"/>
              <a:t>i</a:t>
            </a:r>
            <a:r>
              <a:rPr lang="en-US" sz="1200" dirty="0"/>
              <a:t>] &lt; q ? rem[</a:t>
            </a:r>
            <a:r>
              <a:rPr lang="en-US" sz="1200" dirty="0" err="1"/>
              <a:t>i</a:t>
            </a:r>
            <a:r>
              <a:rPr lang="en-US" sz="1200" dirty="0"/>
              <a:t>] : q;</a:t>
            </a:r>
          </a:p>
          <a:p>
            <a:r>
              <a:rPr lang="en-US" sz="1200" dirty="0"/>
              <a:t>                rem[</a:t>
            </a:r>
            <a:r>
              <a:rPr lang="en-US" sz="1200" dirty="0" err="1"/>
              <a:t>i</a:t>
            </a:r>
            <a:r>
              <a:rPr lang="en-US" sz="1200" dirty="0"/>
              <a:t>] -= run;</a:t>
            </a:r>
          </a:p>
          <a:p>
            <a:endParaRPr lang="en-US" sz="1200" dirty="0"/>
          </a:p>
          <a:p>
            <a:r>
              <a:rPr lang="en-US" sz="1200" dirty="0"/>
              <a:t>                for(</a:t>
            </a:r>
            <a:r>
              <a:rPr lang="en-US" sz="1200" dirty="0" err="1"/>
              <a:t>int</a:t>
            </a:r>
            <a:r>
              <a:rPr lang="en-US" sz="1200" dirty="0"/>
              <a:t> k=0;k&lt;</a:t>
            </a:r>
            <a:r>
              <a:rPr lang="en-US" sz="1200" dirty="0" err="1"/>
              <a:t>run;k</a:t>
            </a:r>
            <a:r>
              <a:rPr lang="en-US" sz="1200" dirty="0"/>
              <a:t>++) </a:t>
            </a:r>
            <a:r>
              <a:rPr lang="en-US" sz="1200" dirty="0" err="1"/>
              <a:t>seq</a:t>
            </a:r>
            <a:r>
              <a:rPr lang="en-US" sz="1200" dirty="0"/>
              <a:t>[s++] = i+1;</a:t>
            </a:r>
          </a:p>
          <a:p>
            <a:endParaRPr lang="en-US" sz="1200" dirty="0"/>
          </a:p>
          <a:p>
            <a:r>
              <a:rPr lang="en-US" sz="1200" dirty="0"/>
              <a:t>                t += run;</a:t>
            </a:r>
          </a:p>
          <a:p>
            <a:r>
              <a:rPr lang="en-US" sz="1200" dirty="0"/>
              <a:t>                if(rem[</a:t>
            </a:r>
            <a:r>
              <a:rPr lang="en-US" sz="1200" dirty="0" err="1"/>
              <a:t>i</a:t>
            </a:r>
            <a:r>
              <a:rPr lang="en-US" sz="1200" dirty="0"/>
              <a:t>] == 0){</a:t>
            </a:r>
          </a:p>
          <a:p>
            <a:r>
              <a:rPr lang="en-US" sz="1200" dirty="0"/>
              <a:t>                    finish[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            done++;</a:t>
            </a:r>
          </a:p>
          <a:p>
            <a:r>
              <a:rPr lang="en-US" sz="1200" dirty="0"/>
              <a:t>                }</a:t>
            </a:r>
          </a:p>
          <a:p>
            <a:r>
              <a:rPr lang="en-US" sz="1200" dirty="0"/>
              <a:t>                used = 1;</a:t>
            </a:r>
          </a:p>
          <a:p>
            <a:r>
              <a:rPr lang="en-US" sz="1200" dirty="0"/>
              <a:t>            }</a:t>
            </a:r>
          </a:p>
          <a:p>
            <a:r>
              <a:rPr lang="en-US" sz="1200" dirty="0"/>
              <a:t>        }</a:t>
            </a:r>
          </a:p>
          <a:p>
            <a:r>
              <a:rPr lang="en-US" sz="1200" dirty="0"/>
              <a:t>        if(!used) t++;</a:t>
            </a:r>
          </a:p>
          <a:p>
            <a:r>
              <a:rPr lang="en-US" sz="1200" dirty="0"/>
              <a:t>    </a:t>
            </a:r>
            <a:r>
              <a:rPr lang="en-US" sz="1200" dirty="0" smtClean="0"/>
              <a:t>}</a:t>
            </a:r>
          </a:p>
          <a:p>
            <a:r>
              <a:rPr lang="en-US" sz="1200" dirty="0"/>
              <a:t>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</a:t>
            </a:r>
            <a:r>
              <a:rPr lang="en-US" sz="1200" dirty="0"/>
              <a:t>] = finish[</a:t>
            </a:r>
            <a:r>
              <a:rPr lang="en-US" sz="1200" dirty="0" err="1"/>
              <a:t>i</a:t>
            </a:r>
            <a:r>
              <a:rPr lang="en-US" sz="1200" dirty="0"/>
              <a:t>] - arrival[</a:t>
            </a:r>
            <a:r>
              <a:rPr lang="en-US" sz="1200" dirty="0" err="1"/>
              <a:t>i</a:t>
            </a:r>
            <a:r>
              <a:rPr lang="en-US" sz="1200" dirty="0"/>
              <a:t>] -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float </a:t>
            </a:r>
            <a:r>
              <a:rPr lang="en-US" sz="1200" dirty="0" err="1"/>
              <a:t>avg</a:t>
            </a:r>
            <a:r>
              <a:rPr lang="en-US" sz="1200" dirty="0"/>
              <a:t>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 </a:t>
            </a:r>
            <a:r>
              <a:rPr lang="en-US" sz="1200" dirty="0" err="1"/>
              <a:t>avg</a:t>
            </a:r>
            <a:r>
              <a:rPr lang="en-US" sz="1200" dirty="0"/>
              <a:t> += wait[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avg</a:t>
            </a:r>
            <a:r>
              <a:rPr lang="en-US" sz="1200" dirty="0"/>
              <a:t> /= n;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nRound</a:t>
            </a:r>
            <a:r>
              <a:rPr lang="en-US" sz="1200" dirty="0"/>
              <a:t> Robin Result:\n");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Arrival=%d Burst=%d Wait=%d\n", i+1, arrival[</a:t>
            </a:r>
            <a:r>
              <a:rPr lang="en-US" sz="1200" dirty="0" err="1"/>
              <a:t>i</a:t>
            </a:r>
            <a:r>
              <a:rPr lang="en-US" sz="1200" dirty="0"/>
              <a:t>], burst[</a:t>
            </a:r>
            <a:r>
              <a:rPr lang="en-US" sz="1200" dirty="0" err="1"/>
              <a:t>i</a:t>
            </a:r>
            <a:r>
              <a:rPr lang="en-US" sz="1200" dirty="0"/>
              <a:t>], wait[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081486" y="1274084"/>
            <a:ext cx="277222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printf</a:t>
            </a:r>
            <a:r>
              <a:rPr lang="en-US" sz="1200" dirty="0"/>
              <a:t>("Sequence: 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s;i</a:t>
            </a:r>
            <a:r>
              <a:rPr lang="en-US" sz="1200" dirty="0"/>
              <a:t>++)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", </a:t>
            </a:r>
            <a:r>
              <a:rPr lang="en-US" sz="1200" dirty="0" err="1"/>
              <a:t>seq</a:t>
            </a:r>
            <a:r>
              <a:rPr lang="en-US" sz="1200" dirty="0"/>
              <a:t>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nAverage</a:t>
            </a:r>
            <a:r>
              <a:rPr lang="en-US" sz="1200" dirty="0"/>
              <a:t> Waiting Time=%.2f\n\n", </a:t>
            </a:r>
            <a:r>
              <a:rPr lang="en-US" sz="1200" dirty="0" err="1"/>
              <a:t>avg</a:t>
            </a:r>
            <a:r>
              <a:rPr lang="en-US" sz="1200" dirty="0"/>
              <a:t>);</a:t>
            </a:r>
          </a:p>
          <a:p>
            <a:r>
              <a:rPr lang="en-US" sz="1200" dirty="0"/>
              <a:t>}</a:t>
            </a:r>
          </a:p>
          <a:p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829" y="2434045"/>
            <a:ext cx="2989942" cy="422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973</Words>
  <Application>Microsoft Office PowerPoint</Application>
  <PresentationFormat>On-screen Show (4:3)</PresentationFormat>
  <Paragraphs>216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Comic Sans MS</vt:lpstr>
      <vt:lpstr>Georgia</vt:lpstr>
      <vt:lpstr>Google Sans</vt:lpstr>
      <vt:lpstr>Times New Roman</vt:lpstr>
      <vt:lpstr>Office Theme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PC</dc:creator>
  <cp:keywords/>
  <dc:description>generated using python-pptx</dc:description>
  <cp:lastModifiedBy>new</cp:lastModifiedBy>
  <cp:revision>13</cp:revision>
  <dcterms:created xsi:type="dcterms:W3CDTF">2013-01-27T09:14:16Z</dcterms:created>
  <dcterms:modified xsi:type="dcterms:W3CDTF">2026-08-31T05:23:07Z</dcterms:modified>
  <cp:category/>
</cp:coreProperties>
</file>